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3" r:id="rId4"/>
    <p:sldId id="258" r:id="rId5"/>
    <p:sldId id="272" r:id="rId6"/>
    <p:sldId id="274" r:id="rId7"/>
    <p:sldId id="275" r:id="rId8"/>
    <p:sldId id="276" r:id="rId9"/>
    <p:sldId id="277" r:id="rId10"/>
    <p:sldId id="259" r:id="rId11"/>
    <p:sldId id="271" r:id="rId12"/>
    <p:sldId id="278" r:id="rId13"/>
    <p:sldId id="279" r:id="rId14"/>
    <p:sldId id="280" r:id="rId15"/>
    <p:sldId id="281" r:id="rId16"/>
    <p:sldId id="260" r:id="rId17"/>
    <p:sldId id="270" r:id="rId18"/>
    <p:sldId id="261" r:id="rId19"/>
    <p:sldId id="269" r:id="rId20"/>
    <p:sldId id="262" r:id="rId21"/>
    <p:sldId id="268" r:id="rId22"/>
    <p:sldId id="282" r:id="rId23"/>
    <p:sldId id="283" r:id="rId24"/>
    <p:sldId id="263" r:id="rId25"/>
    <p:sldId id="267" r:id="rId26"/>
    <p:sldId id="284" r:id="rId27"/>
    <p:sldId id="285" r:id="rId28"/>
    <p:sldId id="286" r:id="rId29"/>
    <p:sldId id="287" r:id="rId30"/>
    <p:sldId id="264" r:id="rId31"/>
    <p:sldId id="266" r:id="rId32"/>
    <p:sldId id="265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33CC"/>
    <a:srgbClr val="FFFF66"/>
    <a:srgbClr val="6600CC"/>
    <a:srgbClr val="FF00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2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47BD-0F1C-4391-927A-BD5E58C1611F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4B5C-EF25-4A20-8EA3-95737961E5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47BD-0F1C-4391-927A-BD5E58C1611F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4B5C-EF25-4A20-8EA3-95737961E5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47BD-0F1C-4391-927A-BD5E58C1611F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A3A4B5C-EF25-4A20-8EA3-95737961E5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47BD-0F1C-4391-927A-BD5E58C1611F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4B5C-EF25-4A20-8EA3-95737961E5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47BD-0F1C-4391-927A-BD5E58C1611F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4B5C-EF25-4A20-8EA3-95737961E5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47BD-0F1C-4391-927A-BD5E58C1611F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4B5C-EF25-4A20-8EA3-95737961E5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47BD-0F1C-4391-927A-BD5E58C1611F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4B5C-EF25-4A20-8EA3-95737961E5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47BD-0F1C-4391-927A-BD5E58C1611F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4B5C-EF25-4A20-8EA3-95737961E5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47BD-0F1C-4391-927A-BD5E58C1611F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4B5C-EF25-4A20-8EA3-95737961E5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47BD-0F1C-4391-927A-BD5E58C1611F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4B5C-EF25-4A20-8EA3-95737961E5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47BD-0F1C-4391-927A-BD5E58C1611F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4B5C-EF25-4A20-8EA3-95737961E5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B5647BD-0F1C-4391-927A-BD5E58C1611F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A3A4B5C-EF25-4A20-8EA3-95737961E5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43050"/>
            <a:ext cx="8229600" cy="3286148"/>
          </a:xfrm>
        </p:spPr>
        <p:txBody>
          <a:bodyPr>
            <a:noAutofit/>
          </a:bodyPr>
          <a:lstStyle/>
          <a:p>
            <a:r>
              <a:rPr lang="ru-RU" sz="8000" i="1" dirty="0" smtClean="0">
                <a:solidFill>
                  <a:srgbClr val="FFC000"/>
                </a:solidFill>
              </a:rPr>
              <a:t>М</a:t>
            </a:r>
            <a:r>
              <a:rPr lang="ru-RU" sz="8000" i="1" dirty="0" smtClean="0">
                <a:solidFill>
                  <a:schemeClr val="tx2"/>
                </a:solidFill>
              </a:rPr>
              <a:t>у</a:t>
            </a:r>
            <a:r>
              <a:rPr lang="ru-RU" sz="8000" i="1" dirty="0" smtClean="0">
                <a:solidFill>
                  <a:srgbClr val="FFC000"/>
                </a:solidFill>
              </a:rPr>
              <a:t>з</a:t>
            </a:r>
            <a:r>
              <a:rPr lang="ru-RU" sz="8000" i="1" dirty="0" smtClean="0">
                <a:solidFill>
                  <a:srgbClr val="92D050"/>
                </a:solidFill>
              </a:rPr>
              <a:t>ы</a:t>
            </a:r>
            <a:r>
              <a:rPr lang="ru-RU" sz="8000" i="1" dirty="0" smtClean="0">
                <a:solidFill>
                  <a:srgbClr val="FFC000"/>
                </a:solidFill>
              </a:rPr>
              <a:t>к</a:t>
            </a:r>
            <a:r>
              <a:rPr lang="ru-RU" sz="8000" i="1" dirty="0" smtClean="0">
                <a:solidFill>
                  <a:srgbClr val="002060"/>
                </a:solidFill>
              </a:rPr>
              <a:t>а</a:t>
            </a:r>
            <a:r>
              <a:rPr lang="ru-RU" sz="8000" i="1" dirty="0" smtClean="0">
                <a:solidFill>
                  <a:srgbClr val="FFC000"/>
                </a:solidFill>
              </a:rPr>
              <a:t>л</a:t>
            </a:r>
            <a:r>
              <a:rPr lang="ru-RU" sz="8000" i="1" dirty="0" smtClean="0">
                <a:solidFill>
                  <a:srgbClr val="C00000"/>
                </a:solidFill>
              </a:rPr>
              <a:t>ь</a:t>
            </a:r>
            <a:r>
              <a:rPr lang="ru-RU" sz="8000" i="1" dirty="0" smtClean="0">
                <a:solidFill>
                  <a:srgbClr val="FFC000"/>
                </a:solidFill>
              </a:rPr>
              <a:t>н</a:t>
            </a:r>
            <a:r>
              <a:rPr lang="ru-RU" sz="8000" i="1" dirty="0" smtClean="0">
                <a:solidFill>
                  <a:srgbClr val="00B0F0"/>
                </a:solidFill>
              </a:rPr>
              <a:t>ы</a:t>
            </a:r>
            <a:r>
              <a:rPr lang="ru-RU" sz="8000" i="1" dirty="0" smtClean="0">
                <a:solidFill>
                  <a:srgbClr val="FFC000"/>
                </a:solidFill>
              </a:rPr>
              <a:t>й </a:t>
            </a:r>
            <a:br>
              <a:rPr lang="ru-RU" sz="8000" i="1" dirty="0" smtClean="0">
                <a:solidFill>
                  <a:srgbClr val="FFC000"/>
                </a:solidFill>
              </a:rPr>
            </a:br>
            <a:r>
              <a:rPr lang="ru-RU" sz="8000" i="1" dirty="0" smtClean="0">
                <a:solidFill>
                  <a:srgbClr val="0070C0"/>
                </a:solidFill>
              </a:rPr>
              <a:t>а</a:t>
            </a:r>
            <a:r>
              <a:rPr lang="ru-RU" sz="8000" i="1" dirty="0" smtClean="0">
                <a:solidFill>
                  <a:srgbClr val="FFC000"/>
                </a:solidFill>
              </a:rPr>
              <a:t>л</a:t>
            </a:r>
            <a:r>
              <a:rPr lang="ru-RU" sz="8000" i="1" dirty="0" smtClean="0">
                <a:solidFill>
                  <a:schemeClr val="accent2"/>
                </a:solidFill>
              </a:rPr>
              <a:t>ф</a:t>
            </a:r>
            <a:r>
              <a:rPr lang="ru-RU" sz="8000" i="1" dirty="0" smtClean="0">
                <a:solidFill>
                  <a:srgbClr val="FFC000"/>
                </a:solidFill>
              </a:rPr>
              <a:t>а</a:t>
            </a:r>
            <a:r>
              <a:rPr lang="ru-RU" sz="8000" i="1" dirty="0" smtClean="0">
                <a:solidFill>
                  <a:srgbClr val="00B050"/>
                </a:solidFill>
              </a:rPr>
              <a:t>в</a:t>
            </a:r>
            <a:r>
              <a:rPr lang="ru-RU" sz="8000" i="1" dirty="0" smtClean="0">
                <a:solidFill>
                  <a:srgbClr val="FFC000"/>
                </a:solidFill>
              </a:rPr>
              <a:t>и</a:t>
            </a:r>
            <a:r>
              <a:rPr lang="ru-RU" sz="8000" i="1" dirty="0" smtClean="0">
                <a:solidFill>
                  <a:schemeClr val="tx1">
                    <a:lumMod val="65000"/>
                  </a:schemeClr>
                </a:solidFill>
              </a:rPr>
              <a:t>т</a:t>
            </a:r>
            <a:endParaRPr lang="ru-RU" sz="8000" i="1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0" y="214291"/>
            <a:ext cx="8715404" cy="642941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800" b="1" i="1" dirty="0" smtClean="0">
                <a:solidFill>
                  <a:srgbClr val="0070C0"/>
                </a:solidFill>
              </a:rPr>
              <a:t>Интеллектуальная  игра </a:t>
            </a:r>
            <a:endParaRPr lang="ru-RU" sz="4800" b="1" i="1" dirty="0">
              <a:solidFill>
                <a:srgbClr val="0070C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0" y="5643578"/>
            <a:ext cx="9144000" cy="121442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7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428604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3500438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428604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3429000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Музыкальный алфавит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285860"/>
            <a:ext cx="6357982" cy="5214974"/>
          </a:xfrm>
        </p:spPr>
        <p:txBody>
          <a:bodyPr>
            <a:normAutofit fontScale="92500" lnSpcReduction="20000"/>
          </a:bodyPr>
          <a:lstStyle/>
          <a:p>
            <a:r>
              <a:rPr lang="ru-RU" sz="3600" dirty="0" smtClean="0"/>
              <a:t>Как называется пение хора без музыкального сопровождения?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А капелла</a:t>
            </a:r>
            <a:endParaRPr lang="ru-RU" sz="3600" dirty="0" smtClean="0"/>
          </a:p>
          <a:p>
            <a:r>
              <a:rPr lang="ru-RU" sz="3600" dirty="0" smtClean="0"/>
              <a:t>Совместное пение нескольких действующих лиц?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Ансамбль</a:t>
            </a:r>
            <a:endParaRPr lang="ru-RU" sz="3600" dirty="0" smtClean="0"/>
          </a:p>
          <a:p>
            <a:r>
              <a:rPr lang="ru-RU" sz="3600" dirty="0" smtClean="0"/>
              <a:t>Название сольного номера в опере, в котором герой передает глубокие личные переживания?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Ария</a:t>
            </a: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858016" y="1643050"/>
            <a:ext cx="2071702" cy="428628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sz="10000" dirty="0" smtClean="0"/>
          </a:p>
          <a:p>
            <a:pPr>
              <a:buNone/>
            </a:pPr>
            <a:r>
              <a:rPr lang="ru-RU" sz="20000" b="1" dirty="0" smtClean="0">
                <a:solidFill>
                  <a:srgbClr val="FFFF00"/>
                </a:solidFill>
              </a:rPr>
              <a:t>А</a:t>
            </a:r>
            <a:endParaRPr lang="ru-RU" sz="20000" b="1" dirty="0">
              <a:solidFill>
                <a:srgbClr val="FFFF00"/>
              </a:solidFill>
            </a:endParaRPr>
          </a:p>
        </p:txBody>
      </p:sp>
      <p:pic>
        <p:nvPicPr>
          <p:cNvPr id="5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4975" y="1142984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28794" y="609600"/>
            <a:ext cx="4786346" cy="103345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Ответы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3850172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А капелла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Ансамбль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Ария</a:t>
            </a:r>
            <a:endParaRPr lang="ru-RU" sz="7200" b="1" dirty="0">
              <a:solidFill>
                <a:srgbClr val="002060"/>
              </a:solidFill>
            </a:endParaRPr>
          </a:p>
        </p:txBody>
      </p:sp>
      <p:pic>
        <p:nvPicPr>
          <p:cNvPr id="7" name="Picture 1" descr="D:\клипарты\люди\86bb8ed5f4f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6046" y="571480"/>
            <a:ext cx="183920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Музыкальный алфавит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42984"/>
            <a:ext cx="6472254" cy="4983179"/>
          </a:xfrm>
        </p:spPr>
        <p:txBody>
          <a:bodyPr>
            <a:noAutofit/>
          </a:bodyPr>
          <a:lstStyle/>
          <a:p>
            <a:r>
              <a:rPr lang="ru-RU" sz="3300" dirty="0" smtClean="0"/>
              <a:t>Как называется песня для голоса без слов?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Вокализ</a:t>
            </a:r>
            <a:endParaRPr lang="ru-RU" sz="2800" dirty="0" smtClean="0"/>
          </a:p>
          <a:p>
            <a:r>
              <a:rPr lang="ru-RU" sz="3300" dirty="0" smtClean="0"/>
              <a:t>Медный духовой инструмент, бывший охотничий рожок?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Валторна</a:t>
            </a:r>
            <a:endParaRPr lang="ru-RU" sz="2800" dirty="0" smtClean="0"/>
          </a:p>
          <a:p>
            <a:r>
              <a:rPr lang="ru-RU" sz="3300" dirty="0" smtClean="0"/>
              <a:t>Назовите имя известного эстрадного певца, с необычно широким диапазоном голоса?</a:t>
            </a:r>
          </a:p>
          <a:p>
            <a:pPr>
              <a:buNone/>
            </a:pPr>
            <a:r>
              <a:rPr lang="ru-RU" sz="3600" b="1" dirty="0" err="1" smtClean="0">
                <a:solidFill>
                  <a:srgbClr val="002060"/>
                </a:solidFill>
              </a:rPr>
              <a:t>В</a:t>
            </a:r>
            <a:r>
              <a:rPr lang="ru-RU" sz="2800" b="1" dirty="0" err="1" smtClean="0">
                <a:solidFill>
                  <a:srgbClr val="002060"/>
                </a:solidFill>
              </a:rPr>
              <a:t>итас</a:t>
            </a:r>
            <a:r>
              <a:rPr lang="ru-RU" sz="3300" dirty="0" smtClean="0"/>
              <a:t> </a:t>
            </a:r>
          </a:p>
          <a:p>
            <a:pPr>
              <a:buNone/>
            </a:pPr>
            <a:endParaRPr lang="ru-RU" sz="33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715140" y="2571744"/>
            <a:ext cx="2286016" cy="407196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500" b="1" dirty="0" smtClean="0">
                <a:solidFill>
                  <a:srgbClr val="FF0000"/>
                </a:solidFill>
              </a:rPr>
              <a:t>В</a:t>
            </a:r>
            <a:endParaRPr lang="ru-RU" sz="18500" b="1" dirty="0">
              <a:solidFill>
                <a:srgbClr val="FF0000"/>
              </a:solidFill>
            </a:endParaRPr>
          </a:p>
        </p:txBody>
      </p:sp>
      <p:pic>
        <p:nvPicPr>
          <p:cNvPr id="5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1071546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609600"/>
            <a:ext cx="4143404" cy="110488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Ответы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3635858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Вокализ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Валторна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</a:t>
            </a:r>
            <a:r>
              <a:rPr lang="ru-RU" sz="7200" b="1" dirty="0" err="1" smtClean="0">
                <a:solidFill>
                  <a:srgbClr val="002060"/>
                </a:solidFill>
              </a:rPr>
              <a:t>Витас</a:t>
            </a:r>
            <a:r>
              <a:rPr lang="ru-RU" sz="7200" b="1" dirty="0" smtClean="0">
                <a:solidFill>
                  <a:srgbClr val="002060"/>
                </a:solidFill>
              </a:rPr>
              <a:t>  </a:t>
            </a:r>
            <a:endParaRPr lang="ru-RU" sz="7200" b="1" dirty="0">
              <a:solidFill>
                <a:srgbClr val="002060"/>
              </a:solidFill>
            </a:endParaRPr>
          </a:p>
        </p:txBody>
      </p:sp>
      <p:pic>
        <p:nvPicPr>
          <p:cNvPr id="5" name="Picture 1" descr="D:\клипарты\люди\86bb8ed5f4f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285728"/>
            <a:ext cx="1839199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dirty="0" smtClean="0">
                <a:solidFill>
                  <a:srgbClr val="00FF00"/>
                </a:solidFill>
              </a:rPr>
              <a:t>Музыкальный алфавит</a:t>
            </a:r>
            <a:endParaRPr lang="ru-RU" dirty="0">
              <a:solidFill>
                <a:srgbClr val="00FF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42844" y="1214422"/>
            <a:ext cx="8072494" cy="4911741"/>
          </a:xfrm>
        </p:spPr>
        <p:txBody>
          <a:bodyPr>
            <a:noAutofit/>
          </a:bodyPr>
          <a:lstStyle/>
          <a:p>
            <a:r>
              <a:rPr lang="ru-RU" sz="3000" dirty="0" smtClean="0"/>
              <a:t>Великий русский композитор, который создал классические образцы русской оперы, балета и симфонии.</a:t>
            </a:r>
          </a:p>
          <a:p>
            <a:pPr>
              <a:buNone/>
            </a:pPr>
            <a:r>
              <a:rPr lang="ru-RU" sz="3000" b="1" dirty="0" smtClean="0">
                <a:solidFill>
                  <a:srgbClr val="002060"/>
                </a:solidFill>
              </a:rPr>
              <a:t>Глинка</a:t>
            </a:r>
            <a:endParaRPr lang="ru-RU" sz="3000" dirty="0" smtClean="0"/>
          </a:p>
          <a:p>
            <a:r>
              <a:rPr lang="ru-RU" sz="3000" dirty="0" smtClean="0"/>
              <a:t>Струнный музыкальный инструмент, самый популярный в современных рок-группах.</a:t>
            </a:r>
          </a:p>
          <a:p>
            <a:pPr>
              <a:buNone/>
            </a:pPr>
            <a:r>
              <a:rPr lang="ru-RU" sz="3000" b="1" dirty="0" smtClean="0">
                <a:solidFill>
                  <a:srgbClr val="002060"/>
                </a:solidFill>
              </a:rPr>
              <a:t>Гитара</a:t>
            </a:r>
            <a:endParaRPr lang="ru-RU" sz="3000" dirty="0" smtClean="0"/>
          </a:p>
          <a:p>
            <a:r>
              <a:rPr lang="ru-RU" sz="3000" dirty="0" smtClean="0"/>
              <a:t>Музыкальный инструмент с мехами </a:t>
            </a:r>
          </a:p>
          <a:p>
            <a:pPr>
              <a:buNone/>
            </a:pPr>
            <a:r>
              <a:rPr lang="ru-RU" sz="3000" dirty="0" smtClean="0"/>
              <a:t>     и кнопочной клавиатурой.</a:t>
            </a:r>
          </a:p>
          <a:p>
            <a:pPr>
              <a:buNone/>
            </a:pPr>
            <a:r>
              <a:rPr lang="ru-RU" sz="3000" b="1" dirty="0" smtClean="0">
                <a:solidFill>
                  <a:srgbClr val="002060"/>
                </a:solidFill>
              </a:rPr>
              <a:t>Гармонь</a:t>
            </a:r>
            <a:endParaRPr lang="ru-RU" sz="3000" dirty="0" smtClean="0"/>
          </a:p>
          <a:p>
            <a:pPr>
              <a:buNone/>
            </a:pPr>
            <a:endParaRPr lang="ru-RU" sz="32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7000892" y="3500438"/>
            <a:ext cx="1714512" cy="257176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18500" b="1" dirty="0" smtClean="0">
                <a:solidFill>
                  <a:srgbClr val="FF0066"/>
                </a:solidFill>
              </a:rPr>
              <a:t>  </a:t>
            </a:r>
            <a:r>
              <a:rPr lang="ru-RU" sz="55400" b="1" dirty="0" smtClean="0">
                <a:solidFill>
                  <a:srgbClr val="00FF00"/>
                </a:solidFill>
              </a:rPr>
              <a:t>Г</a:t>
            </a:r>
            <a:endParaRPr lang="ru-RU" sz="55400" b="1" dirty="0">
              <a:solidFill>
                <a:srgbClr val="00FF00"/>
              </a:solidFill>
            </a:endParaRPr>
          </a:p>
        </p:txBody>
      </p:sp>
      <p:pic>
        <p:nvPicPr>
          <p:cNvPr id="7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4975" y="1500174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00200" y="609600"/>
            <a:ext cx="5472130" cy="96201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Ответы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3850172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7200" dirty="0" smtClean="0">
                <a:solidFill>
                  <a:srgbClr val="002060"/>
                </a:solidFill>
              </a:rPr>
              <a:t>  </a:t>
            </a:r>
            <a:r>
              <a:rPr lang="ru-RU" sz="7200" b="1" dirty="0" smtClean="0">
                <a:solidFill>
                  <a:srgbClr val="002060"/>
                </a:solidFill>
              </a:rPr>
              <a:t>Глинка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Гитара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Гармонь</a:t>
            </a:r>
            <a:endParaRPr lang="ru-RU" sz="7200" b="1" dirty="0">
              <a:solidFill>
                <a:srgbClr val="002060"/>
              </a:solidFill>
            </a:endParaRPr>
          </a:p>
        </p:txBody>
      </p:sp>
      <p:pic>
        <p:nvPicPr>
          <p:cNvPr id="7" name="Picture 1" descr="D:\клипарты\люди\86bb8ed5f4f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500041"/>
            <a:ext cx="1982075" cy="315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Музыкальный алфавит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785926"/>
            <a:ext cx="6900882" cy="4340237"/>
          </a:xfrm>
        </p:spPr>
        <p:txBody>
          <a:bodyPr>
            <a:normAutofit fontScale="92500"/>
          </a:bodyPr>
          <a:lstStyle/>
          <a:p>
            <a:r>
              <a:rPr lang="ru-RU" sz="3300" dirty="0" smtClean="0"/>
              <a:t>Ансамбль из двух исполнителей.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Дуэт</a:t>
            </a:r>
            <a:endParaRPr lang="ru-RU" sz="3300" dirty="0" smtClean="0"/>
          </a:p>
          <a:p>
            <a:r>
              <a:rPr lang="ru-RU" sz="3300" dirty="0" smtClean="0"/>
              <a:t>Вид развлекательной музыки, который пришел к нам из Америки.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Джаз</a:t>
            </a:r>
            <a:endParaRPr lang="ru-RU" sz="3300" dirty="0" smtClean="0"/>
          </a:p>
          <a:p>
            <a:r>
              <a:rPr lang="ru-RU" sz="3300" dirty="0" smtClean="0"/>
              <a:t>Руководитель оркестра.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Дирижёр</a:t>
            </a:r>
            <a:endParaRPr lang="ru-RU" sz="3300" dirty="0" smtClean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357950" y="3214686"/>
            <a:ext cx="2328850" cy="291147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18500" b="1" dirty="0" smtClean="0">
                <a:solidFill>
                  <a:srgbClr val="6600CC"/>
                </a:solidFill>
              </a:rPr>
              <a:t>Д</a:t>
            </a:r>
            <a:endParaRPr lang="ru-RU" sz="18500" b="1" dirty="0">
              <a:solidFill>
                <a:srgbClr val="6600CC"/>
              </a:solidFill>
            </a:endParaRPr>
          </a:p>
        </p:txBody>
      </p:sp>
      <p:pic>
        <p:nvPicPr>
          <p:cNvPr id="7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1571612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00200" y="609600"/>
            <a:ext cx="5400692" cy="89057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Ответы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399304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7200" dirty="0" smtClean="0">
                <a:solidFill>
                  <a:srgbClr val="002060"/>
                </a:solidFill>
              </a:rPr>
              <a:t>   </a:t>
            </a:r>
            <a:r>
              <a:rPr lang="ru-RU" sz="7200" b="1" dirty="0" smtClean="0">
                <a:solidFill>
                  <a:srgbClr val="002060"/>
                </a:solidFill>
              </a:rPr>
              <a:t>Дуэт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Джаз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Дирижёр</a:t>
            </a:r>
            <a:endParaRPr lang="ru-RU" sz="7200" b="1" dirty="0">
              <a:solidFill>
                <a:srgbClr val="002060"/>
              </a:solidFill>
            </a:endParaRPr>
          </a:p>
        </p:txBody>
      </p:sp>
      <p:pic>
        <p:nvPicPr>
          <p:cNvPr id="7" name="Picture 1" descr="D:\клипарты\люди\86bb8ed5f4f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500041"/>
            <a:ext cx="1982075" cy="315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Музыкальный алфавит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214422"/>
            <a:ext cx="7429552" cy="5286412"/>
          </a:xfrm>
        </p:spPr>
        <p:txBody>
          <a:bodyPr>
            <a:noAutofit/>
          </a:bodyPr>
          <a:lstStyle/>
          <a:p>
            <a:r>
              <a:rPr lang="ru-RU" sz="3300" dirty="0" smtClean="0"/>
              <a:t>Имя крестьянина, которого воспел в своей опере М. Глинка?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Иван</a:t>
            </a:r>
            <a:endParaRPr lang="ru-RU" sz="3300" dirty="0" smtClean="0"/>
          </a:p>
          <a:p>
            <a:r>
              <a:rPr lang="ru-RU" sz="3300" dirty="0" smtClean="0"/>
              <a:t>Расстояние между двумя </a:t>
            </a:r>
          </a:p>
          <a:p>
            <a:pPr>
              <a:buNone/>
            </a:pPr>
            <a:r>
              <a:rPr lang="ru-RU" sz="3300" dirty="0" smtClean="0"/>
              <a:t>    звуками – нотами?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Интервал</a:t>
            </a:r>
            <a:endParaRPr lang="ru-RU" sz="3300" dirty="0" smtClean="0"/>
          </a:p>
          <a:p>
            <a:r>
              <a:rPr lang="ru-RU" sz="3300" dirty="0" smtClean="0"/>
              <a:t>Какая страна считается родиной оперы?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Италия</a:t>
            </a:r>
            <a:endParaRPr lang="ru-RU" sz="33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786578" y="2500306"/>
            <a:ext cx="1900222" cy="3625857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sz="18500" b="1" dirty="0" smtClean="0">
                <a:solidFill>
                  <a:srgbClr val="00B0F0"/>
                </a:solidFill>
              </a:rPr>
              <a:t>И</a:t>
            </a:r>
            <a:endParaRPr lang="ru-RU" sz="18500" b="1" dirty="0">
              <a:solidFill>
                <a:srgbClr val="00B0F0"/>
              </a:solidFill>
            </a:endParaRPr>
          </a:p>
        </p:txBody>
      </p:sp>
      <p:pic>
        <p:nvPicPr>
          <p:cNvPr id="5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4975" y="1500174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00200" y="609600"/>
            <a:ext cx="5186378" cy="103345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Ответы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370729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sz="7200" dirty="0" smtClean="0">
                <a:solidFill>
                  <a:srgbClr val="002060"/>
                </a:solidFill>
              </a:rPr>
              <a:t>   </a:t>
            </a:r>
            <a:r>
              <a:rPr lang="ru-RU" sz="7200" b="1" dirty="0" smtClean="0">
                <a:solidFill>
                  <a:srgbClr val="002060"/>
                </a:solidFill>
              </a:rPr>
              <a:t>Иван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 Интервал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 Италия  </a:t>
            </a:r>
            <a:endParaRPr lang="ru-RU" sz="7200" b="1" dirty="0">
              <a:solidFill>
                <a:srgbClr val="002060"/>
              </a:solidFill>
            </a:endParaRPr>
          </a:p>
        </p:txBody>
      </p:sp>
      <p:pic>
        <p:nvPicPr>
          <p:cNvPr id="7" name="Picture 1" descr="D:\клипарты\люди\86bb8ed5f4f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500042"/>
            <a:ext cx="1839199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33CC"/>
                </a:solidFill>
              </a:rPr>
              <a:t>Музыкальный алфавит</a:t>
            </a:r>
            <a:endParaRPr lang="ru-RU" dirty="0">
              <a:solidFill>
                <a:srgbClr val="0033CC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543692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3300" dirty="0" smtClean="0"/>
              <a:t>На что надо нажать, чтобы извлечь звук на рояле?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Клавиша</a:t>
            </a:r>
            <a:endParaRPr lang="ru-RU" sz="3300" b="1" dirty="0" smtClean="0"/>
          </a:p>
          <a:p>
            <a:r>
              <a:rPr lang="ru-RU" sz="3300" dirty="0" smtClean="0"/>
              <a:t>Деревянный  духовой музыкальный инструмент?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Кларнет</a:t>
            </a:r>
            <a:endParaRPr lang="ru-RU" sz="3300" dirty="0" smtClean="0"/>
          </a:p>
          <a:p>
            <a:r>
              <a:rPr lang="ru-RU" sz="3300" dirty="0" smtClean="0"/>
              <a:t>Самая большая «скрипка» оркестра?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Контрабас</a:t>
            </a:r>
            <a:endParaRPr lang="ru-RU" sz="3600" b="1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643702" y="3429000"/>
            <a:ext cx="2214578" cy="26971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500" b="1" dirty="0" smtClean="0">
                <a:solidFill>
                  <a:srgbClr val="FFC000"/>
                </a:solidFill>
              </a:rPr>
              <a:t>К</a:t>
            </a:r>
            <a:endParaRPr lang="ru-RU" sz="18500" b="1" dirty="0">
              <a:solidFill>
                <a:srgbClr val="FFC000"/>
              </a:solidFill>
            </a:endParaRPr>
          </a:p>
        </p:txBody>
      </p:sp>
      <p:pic>
        <p:nvPicPr>
          <p:cNvPr id="7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1714488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00200" y="609600"/>
            <a:ext cx="5186378" cy="117632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Ответы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4064486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7200" dirty="0" smtClean="0">
                <a:solidFill>
                  <a:srgbClr val="002060"/>
                </a:solidFill>
              </a:rPr>
              <a:t>  </a:t>
            </a:r>
            <a:r>
              <a:rPr lang="ru-RU" sz="7200" b="1" dirty="0" smtClean="0">
                <a:solidFill>
                  <a:srgbClr val="002060"/>
                </a:solidFill>
              </a:rPr>
              <a:t>Клавиша</a:t>
            </a:r>
          </a:p>
          <a:p>
            <a:pPr>
              <a:buFont typeface="Wingdings" pitchFamily="2" charset="2"/>
              <a:buChar char="v"/>
            </a:pPr>
            <a:r>
              <a:rPr lang="ru-RU" sz="7200" dirty="0" smtClean="0">
                <a:solidFill>
                  <a:srgbClr val="002060"/>
                </a:solidFill>
              </a:rPr>
              <a:t>  </a:t>
            </a:r>
            <a:r>
              <a:rPr lang="ru-RU" sz="7200" b="1" dirty="0" smtClean="0">
                <a:solidFill>
                  <a:srgbClr val="002060"/>
                </a:solidFill>
              </a:rPr>
              <a:t>Кларнет</a:t>
            </a:r>
          </a:p>
          <a:p>
            <a:pPr>
              <a:buFont typeface="Wingdings" pitchFamily="2" charset="2"/>
              <a:buChar char="v"/>
            </a:pPr>
            <a:r>
              <a:rPr lang="ru-RU" sz="7200" dirty="0" smtClean="0">
                <a:solidFill>
                  <a:srgbClr val="002060"/>
                </a:solidFill>
              </a:rPr>
              <a:t>  </a:t>
            </a:r>
            <a:r>
              <a:rPr lang="ru-RU" sz="7200" b="1" dirty="0" smtClean="0">
                <a:solidFill>
                  <a:srgbClr val="002060"/>
                </a:solidFill>
              </a:rPr>
              <a:t>Контрабас</a:t>
            </a:r>
            <a:r>
              <a:rPr lang="ru-RU" sz="7200" dirty="0" smtClean="0">
                <a:solidFill>
                  <a:srgbClr val="002060"/>
                </a:solidFill>
              </a:rPr>
              <a:t> </a:t>
            </a:r>
            <a:endParaRPr lang="ru-RU" sz="7200" dirty="0">
              <a:solidFill>
                <a:srgbClr val="002060"/>
              </a:solidFill>
            </a:endParaRPr>
          </a:p>
        </p:txBody>
      </p:sp>
      <p:pic>
        <p:nvPicPr>
          <p:cNvPr id="7" name="Picture 1" descr="D:\клипарты\люди\86bb8ed5f4f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6875" y="500042"/>
            <a:ext cx="188405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Музыкальный алфавит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900750" cy="4525963"/>
          </a:xfrm>
        </p:spPr>
        <p:txBody>
          <a:bodyPr>
            <a:normAutofit lnSpcReduction="10000"/>
          </a:bodyPr>
          <a:lstStyle/>
          <a:p>
            <a:r>
              <a:rPr lang="ru-RU" sz="3300" dirty="0" smtClean="0"/>
              <a:t>Ударный  музыкальный инструмент?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Ложки</a:t>
            </a:r>
            <a:endParaRPr lang="ru-RU" sz="3300" dirty="0" smtClean="0"/>
          </a:p>
          <a:p>
            <a:r>
              <a:rPr lang="ru-RU" sz="3300" dirty="0" smtClean="0"/>
              <a:t>Окраска  звука?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Лад</a:t>
            </a:r>
            <a:endParaRPr lang="ru-RU" sz="3300" dirty="0" smtClean="0"/>
          </a:p>
          <a:p>
            <a:r>
              <a:rPr lang="ru-RU" sz="3300" dirty="0" smtClean="0"/>
              <a:t>Струнный  музыкальный инструмент?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Лютня</a:t>
            </a:r>
            <a:endParaRPr lang="ru-RU" sz="36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286380" y="3214686"/>
            <a:ext cx="3400420" cy="291147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500" b="1" dirty="0" smtClean="0"/>
              <a:t>  </a:t>
            </a:r>
            <a:r>
              <a:rPr lang="ru-RU" sz="18500" b="1" dirty="0" smtClean="0">
                <a:solidFill>
                  <a:srgbClr val="00B050"/>
                </a:solidFill>
              </a:rPr>
              <a:t>Л</a:t>
            </a:r>
            <a:endParaRPr lang="ru-RU" sz="18500" b="1" dirty="0">
              <a:solidFill>
                <a:srgbClr val="00B050"/>
              </a:solidFill>
            </a:endParaRPr>
          </a:p>
        </p:txBody>
      </p:sp>
      <p:pic>
        <p:nvPicPr>
          <p:cNvPr id="7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571612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00200" y="609600"/>
            <a:ext cx="5757882" cy="110488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Ответы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3993048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7200" dirty="0" smtClean="0">
                <a:solidFill>
                  <a:srgbClr val="002060"/>
                </a:solidFill>
              </a:rPr>
              <a:t>  </a:t>
            </a:r>
            <a:r>
              <a:rPr lang="ru-RU" sz="7200" b="1" dirty="0" smtClean="0">
                <a:solidFill>
                  <a:srgbClr val="002060"/>
                </a:solidFill>
              </a:rPr>
              <a:t>Ложки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Лад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Лютня  </a:t>
            </a:r>
            <a:endParaRPr lang="ru-RU" sz="7200" b="1" dirty="0">
              <a:solidFill>
                <a:srgbClr val="002060"/>
              </a:solidFill>
            </a:endParaRPr>
          </a:p>
        </p:txBody>
      </p:sp>
      <p:pic>
        <p:nvPicPr>
          <p:cNvPr id="7" name="Picture 1" descr="D:\клипарты\люди\86bb8ed5f4f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5" y="500042"/>
            <a:ext cx="1998668" cy="3182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/>
          <a:lstStyle/>
          <a:p>
            <a:r>
              <a:rPr lang="ru-RU" dirty="0" smtClean="0">
                <a:solidFill>
                  <a:srgbClr val="92D050"/>
                </a:solidFill>
              </a:rPr>
              <a:t>Музыкальный алфавит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000108"/>
            <a:ext cx="8001056" cy="5143536"/>
          </a:xfrm>
        </p:spPr>
        <p:txBody>
          <a:bodyPr>
            <a:noAutofit/>
          </a:bodyPr>
          <a:lstStyle/>
          <a:p>
            <a:r>
              <a:rPr lang="ru-RU" sz="3000" dirty="0" smtClean="0"/>
              <a:t>Одноголосно выраженная музыкальная мысль? </a:t>
            </a:r>
          </a:p>
          <a:p>
            <a:pPr>
              <a:buNone/>
            </a:pPr>
            <a:r>
              <a:rPr lang="ru-RU" sz="3000" b="1" dirty="0" smtClean="0">
                <a:solidFill>
                  <a:srgbClr val="002060"/>
                </a:solidFill>
              </a:rPr>
              <a:t>Мелодия</a:t>
            </a:r>
            <a:endParaRPr lang="ru-RU" sz="3000" dirty="0" smtClean="0"/>
          </a:p>
          <a:p>
            <a:r>
              <a:rPr lang="ru-RU" sz="3000" dirty="0" smtClean="0"/>
              <a:t>Музыкальный жанр, служащий для обеспечения синхронного движения большого числа людей? </a:t>
            </a:r>
          </a:p>
          <a:p>
            <a:pPr>
              <a:buNone/>
            </a:pPr>
            <a:r>
              <a:rPr lang="ru-RU" sz="3000" b="1" dirty="0" smtClean="0">
                <a:solidFill>
                  <a:srgbClr val="002060"/>
                </a:solidFill>
              </a:rPr>
              <a:t>Марш</a:t>
            </a:r>
            <a:endParaRPr lang="ru-RU" sz="3000" dirty="0" smtClean="0"/>
          </a:p>
          <a:p>
            <a:r>
              <a:rPr lang="ru-RU" sz="3000" dirty="0" smtClean="0"/>
              <a:t>Австрийский композитор, </a:t>
            </a:r>
          </a:p>
          <a:p>
            <a:pPr>
              <a:buNone/>
            </a:pPr>
            <a:r>
              <a:rPr lang="ru-RU" sz="3000" dirty="0" smtClean="0"/>
              <a:t>     получивший в XVIII веке звание </a:t>
            </a:r>
          </a:p>
          <a:p>
            <a:pPr>
              <a:buNone/>
            </a:pPr>
            <a:r>
              <a:rPr lang="ru-RU" sz="3000" dirty="0" smtClean="0"/>
              <a:t>     чудо-ребенок? </a:t>
            </a:r>
          </a:p>
          <a:p>
            <a:pPr>
              <a:buNone/>
            </a:pPr>
            <a:r>
              <a:rPr lang="ru-RU" sz="3000" b="1" dirty="0" smtClean="0">
                <a:solidFill>
                  <a:srgbClr val="002060"/>
                </a:solidFill>
              </a:rPr>
              <a:t>Моцарт</a:t>
            </a:r>
            <a:endParaRPr lang="ru-RU" sz="3000" dirty="0" smtClean="0"/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endParaRPr lang="ru-RU" sz="32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858016" y="3786190"/>
            <a:ext cx="2285984" cy="23399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500" b="1" dirty="0" smtClean="0">
                <a:solidFill>
                  <a:srgbClr val="002060"/>
                </a:solidFill>
              </a:rPr>
              <a:t>М</a:t>
            </a:r>
            <a:endParaRPr lang="ru-RU" sz="16500" b="1" dirty="0">
              <a:solidFill>
                <a:srgbClr val="002060"/>
              </a:solidFill>
            </a:endParaRPr>
          </a:p>
        </p:txBody>
      </p:sp>
      <p:pic>
        <p:nvPicPr>
          <p:cNvPr id="5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1643050"/>
            <a:ext cx="1714480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00200" y="609600"/>
            <a:ext cx="4757750" cy="103345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Ответы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071538" y="2507786"/>
            <a:ext cx="7615262" cy="370729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sz="7200" dirty="0" smtClean="0">
                <a:solidFill>
                  <a:srgbClr val="002060"/>
                </a:solidFill>
              </a:rPr>
              <a:t>   </a:t>
            </a:r>
            <a:r>
              <a:rPr lang="ru-RU" sz="7200" b="1" dirty="0" smtClean="0">
                <a:solidFill>
                  <a:srgbClr val="002060"/>
                </a:solidFill>
              </a:rPr>
              <a:t>Мелодия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 Марш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 Моцарт</a:t>
            </a:r>
          </a:p>
        </p:txBody>
      </p:sp>
      <p:pic>
        <p:nvPicPr>
          <p:cNvPr id="7" name="Picture 1" descr="D:\клипарты\люди\86bb8ed5f4f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6591" y="500042"/>
            <a:ext cx="1794341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57256"/>
          </a:xfrm>
        </p:spPr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Музыкальный алфавит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142984"/>
            <a:ext cx="7786742" cy="5000660"/>
          </a:xfrm>
        </p:spPr>
        <p:txBody>
          <a:bodyPr>
            <a:noAutofit/>
          </a:bodyPr>
          <a:lstStyle/>
          <a:p>
            <a:r>
              <a:rPr lang="ru-RU" sz="3300" dirty="0" smtClean="0"/>
              <a:t>Какая страна гордится музыкальными произведениями своего национального композитора Э. Грига?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Норвегия</a:t>
            </a:r>
            <a:endParaRPr lang="ru-RU" sz="2800" dirty="0" smtClean="0"/>
          </a:p>
          <a:p>
            <a:r>
              <a:rPr lang="ru-RU" sz="3300" dirty="0" smtClean="0"/>
              <a:t>Графический знак музыкального письма?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Нота</a:t>
            </a:r>
            <a:endParaRPr lang="ru-RU" sz="2800" b="1" dirty="0" smtClean="0"/>
          </a:p>
          <a:p>
            <a:r>
              <a:rPr lang="ru-RU" sz="3300" dirty="0" smtClean="0"/>
              <a:t>Как музыканты называют пять </a:t>
            </a:r>
          </a:p>
          <a:p>
            <a:pPr>
              <a:buNone/>
            </a:pPr>
            <a:r>
              <a:rPr lang="ru-RU" sz="3300" dirty="0" smtClean="0"/>
              <a:t>    линеек, на которых пишутся ноты?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Нотоносец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72264" y="3357562"/>
            <a:ext cx="2071702" cy="2768601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3500" b="1" dirty="0" smtClean="0"/>
              <a:t>    </a:t>
            </a:r>
            <a:r>
              <a:rPr lang="ru-RU" sz="30000" b="1" dirty="0" smtClean="0">
                <a:solidFill>
                  <a:srgbClr val="FFFF00"/>
                </a:solidFill>
              </a:rPr>
              <a:t>Н</a:t>
            </a:r>
            <a:endParaRPr lang="ru-RU" sz="30000" b="1" dirty="0">
              <a:solidFill>
                <a:srgbClr val="FFFF00"/>
              </a:solidFill>
            </a:endParaRPr>
          </a:p>
        </p:txBody>
      </p:sp>
      <p:pic>
        <p:nvPicPr>
          <p:cNvPr id="5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1571612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357422" y="609600"/>
            <a:ext cx="4000528" cy="96201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Ответы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000100" y="2507786"/>
            <a:ext cx="6715172" cy="3707296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sz="7200" dirty="0" smtClean="0">
                <a:solidFill>
                  <a:srgbClr val="002060"/>
                </a:solidFill>
              </a:rPr>
              <a:t>    </a:t>
            </a:r>
            <a:r>
              <a:rPr lang="ru-RU" sz="7200" b="1" dirty="0" smtClean="0">
                <a:solidFill>
                  <a:srgbClr val="002060"/>
                </a:solidFill>
              </a:rPr>
              <a:t>Норвегия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  Нота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  Нотоносец</a:t>
            </a:r>
          </a:p>
        </p:txBody>
      </p:sp>
      <p:pic>
        <p:nvPicPr>
          <p:cNvPr id="7" name="Picture 1" descr="D:\клипарты\люди\86bb8ed5f4f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500042"/>
            <a:ext cx="185579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/>
          <a:lstStyle/>
          <a:p>
            <a:r>
              <a:rPr lang="ru-RU" dirty="0" smtClean="0">
                <a:solidFill>
                  <a:srgbClr val="92D050"/>
                </a:solidFill>
              </a:rPr>
              <a:t>Музыкальный алфавит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857232"/>
            <a:ext cx="8429684" cy="5715040"/>
          </a:xfrm>
        </p:spPr>
        <p:txBody>
          <a:bodyPr>
            <a:noAutofit/>
          </a:bodyPr>
          <a:lstStyle/>
          <a:p>
            <a:r>
              <a:rPr lang="ru-RU" sz="3300" dirty="0" smtClean="0"/>
              <a:t>Как называется большой коллектив музыкантов, руководимый дирижером?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Оркестр</a:t>
            </a:r>
            <a:endParaRPr lang="ru-RU" sz="2800" dirty="0" smtClean="0"/>
          </a:p>
          <a:p>
            <a:r>
              <a:rPr lang="ru-RU" sz="3300" dirty="0" smtClean="0"/>
              <a:t>Назовите самый большой клавишный духовой музыкальный инструмент?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Орган</a:t>
            </a:r>
            <a:endParaRPr lang="ru-RU" sz="2800" dirty="0" smtClean="0"/>
          </a:p>
          <a:p>
            <a:r>
              <a:rPr lang="ru-RU" sz="3300" dirty="0" smtClean="0"/>
              <a:t>Как называется вид театрально-музыкального искусства, который первоначально назывался “драма на музыку”?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Опера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929454" y="3071810"/>
            <a:ext cx="2214546" cy="335758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500" b="1" dirty="0" smtClean="0">
                <a:solidFill>
                  <a:srgbClr val="00B0F0"/>
                </a:solidFill>
              </a:rPr>
              <a:t>О</a:t>
            </a:r>
            <a:endParaRPr lang="ru-RU" sz="18500" b="1" dirty="0">
              <a:solidFill>
                <a:srgbClr val="00B0F0"/>
              </a:solidFill>
            </a:endParaRPr>
          </a:p>
        </p:txBody>
      </p:sp>
      <p:pic>
        <p:nvPicPr>
          <p:cNvPr id="5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1714488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00200" y="609600"/>
            <a:ext cx="5472130" cy="96201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Ответы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71472" y="2285992"/>
            <a:ext cx="7143800" cy="4071966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7200" dirty="0" smtClean="0"/>
              <a:t>    </a:t>
            </a:r>
            <a:r>
              <a:rPr lang="ru-RU" sz="7200" b="1" dirty="0" smtClean="0">
                <a:solidFill>
                  <a:srgbClr val="002060"/>
                </a:solidFill>
              </a:rPr>
              <a:t>Оркестр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  Орган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  Опера</a:t>
            </a:r>
          </a:p>
        </p:txBody>
      </p:sp>
      <p:pic>
        <p:nvPicPr>
          <p:cNvPr id="7" name="Picture 1" descr="D:\клипарты\люди\86bb8ed5f4f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357166"/>
            <a:ext cx="1784354" cy="2841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6600CC"/>
                </a:solidFill>
              </a:rPr>
              <a:t>Музыкальный алфавит</a:t>
            </a:r>
            <a:endParaRPr lang="ru-RU" dirty="0">
              <a:solidFill>
                <a:srgbClr val="6600CC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6715172" cy="4525963"/>
          </a:xfrm>
        </p:spPr>
        <p:txBody>
          <a:bodyPr/>
          <a:lstStyle/>
          <a:p>
            <a:r>
              <a:rPr lang="ru-RU" sz="3300" dirty="0" smtClean="0"/>
              <a:t>Исполнение музыки голосом?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Песня</a:t>
            </a:r>
            <a:endParaRPr lang="ru-RU" sz="3300" dirty="0" smtClean="0"/>
          </a:p>
          <a:p>
            <a:r>
              <a:rPr lang="ru-RU" sz="3300" dirty="0" smtClean="0"/>
              <a:t>Польский бальный танец?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Полонез</a:t>
            </a:r>
            <a:endParaRPr lang="ru-RU" sz="3300" dirty="0" smtClean="0"/>
          </a:p>
          <a:p>
            <a:r>
              <a:rPr lang="ru-RU" sz="3300" dirty="0" smtClean="0"/>
              <a:t>Музыкальный инструмент - родственник роялю?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Пианино</a:t>
            </a:r>
            <a:endParaRPr lang="ru-RU" sz="36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215074" y="2928934"/>
            <a:ext cx="2471726" cy="319722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18500" b="1" dirty="0" smtClean="0">
                <a:solidFill>
                  <a:srgbClr val="00B050"/>
                </a:solidFill>
              </a:rPr>
              <a:t>П</a:t>
            </a:r>
            <a:endParaRPr lang="ru-RU" sz="18500" dirty="0"/>
          </a:p>
        </p:txBody>
      </p:sp>
      <p:pic>
        <p:nvPicPr>
          <p:cNvPr id="7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714488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00200" y="609600"/>
            <a:ext cx="5400692" cy="103345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Ответы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3993048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Песня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Полонез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Пианино  </a:t>
            </a:r>
          </a:p>
          <a:p>
            <a:endParaRPr lang="ru-RU" sz="7200" dirty="0"/>
          </a:p>
        </p:txBody>
      </p:sp>
      <p:pic>
        <p:nvPicPr>
          <p:cNvPr id="7" name="Picture 1" descr="D:\клипарты\люди\86bb8ed5f4f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357166"/>
            <a:ext cx="1855792" cy="2955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Музыкальный алфавит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285860"/>
            <a:ext cx="6929486" cy="4840303"/>
          </a:xfrm>
        </p:spPr>
        <p:txBody>
          <a:bodyPr>
            <a:noAutofit/>
          </a:bodyPr>
          <a:lstStyle/>
          <a:p>
            <a:r>
              <a:rPr lang="ru-RU" sz="3200" dirty="0" smtClean="0"/>
              <a:t>Как называется опера М. Глинки,</a:t>
            </a:r>
          </a:p>
          <a:p>
            <a:pPr>
              <a:buNone/>
            </a:pPr>
            <a:r>
              <a:rPr lang="ru-RU" sz="3200" dirty="0" smtClean="0"/>
              <a:t>    написанная на мотив сказки </a:t>
            </a:r>
          </a:p>
          <a:p>
            <a:pPr>
              <a:buNone/>
            </a:pPr>
            <a:r>
              <a:rPr lang="ru-RU" sz="3200" dirty="0" smtClean="0"/>
              <a:t>    А. Пушкина?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«Руслан и Людмила»</a:t>
            </a:r>
            <a:endParaRPr lang="ru-RU" sz="3200" dirty="0" smtClean="0"/>
          </a:p>
          <a:p>
            <a:r>
              <a:rPr lang="ru-RU" sz="3200" dirty="0" smtClean="0"/>
              <a:t>Назовите композитора сказочника?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Римский – Корсаков</a:t>
            </a:r>
            <a:endParaRPr lang="ru-RU" sz="3200" dirty="0" smtClean="0"/>
          </a:p>
          <a:p>
            <a:r>
              <a:rPr lang="ru-RU" sz="3200" dirty="0" smtClean="0"/>
              <a:t>Каким словом определяется высота звучания музыки? 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Регистр</a:t>
            </a:r>
            <a:endParaRPr lang="ru-RU" sz="32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786578" y="3071810"/>
            <a:ext cx="2214578" cy="305435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500" b="1" dirty="0" smtClean="0">
                <a:solidFill>
                  <a:srgbClr val="00FF00"/>
                </a:solidFill>
              </a:rPr>
              <a:t>Р</a:t>
            </a:r>
            <a:endParaRPr lang="ru-RU" sz="18500" b="1" dirty="0">
              <a:solidFill>
                <a:srgbClr val="00FF00"/>
              </a:solidFill>
            </a:endParaRPr>
          </a:p>
        </p:txBody>
      </p:sp>
      <p:pic>
        <p:nvPicPr>
          <p:cNvPr id="5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1571612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00200" y="609600"/>
            <a:ext cx="5329254" cy="81913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Ответы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0" y="2428868"/>
            <a:ext cx="9144000" cy="400052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sz="6600" dirty="0" smtClean="0">
                <a:solidFill>
                  <a:srgbClr val="002060"/>
                </a:solidFill>
              </a:rPr>
              <a:t>  </a:t>
            </a:r>
            <a:r>
              <a:rPr lang="ru-RU" sz="6600" b="1" dirty="0" smtClean="0">
                <a:solidFill>
                  <a:srgbClr val="002060"/>
                </a:solidFill>
              </a:rPr>
              <a:t>«Руслан и Людмила»</a:t>
            </a:r>
          </a:p>
          <a:p>
            <a:pPr>
              <a:buFont typeface="Wingdings" pitchFamily="2" charset="2"/>
              <a:buChar char="v"/>
            </a:pPr>
            <a:r>
              <a:rPr lang="ru-RU" sz="6600" b="1" dirty="0" smtClean="0">
                <a:solidFill>
                  <a:srgbClr val="002060"/>
                </a:solidFill>
              </a:rPr>
              <a:t>  Римский – Корсаков</a:t>
            </a:r>
          </a:p>
          <a:p>
            <a:pPr>
              <a:buFont typeface="Wingdings" pitchFamily="2" charset="2"/>
              <a:buChar char="v"/>
            </a:pPr>
            <a:r>
              <a:rPr lang="ru-RU" sz="6600" b="1" dirty="0" smtClean="0">
                <a:solidFill>
                  <a:srgbClr val="002060"/>
                </a:solidFill>
              </a:rPr>
              <a:t>  Регистр</a:t>
            </a:r>
            <a:endParaRPr lang="ru-RU" sz="6600" b="1" dirty="0">
              <a:solidFill>
                <a:srgbClr val="002060"/>
              </a:solidFill>
            </a:endParaRPr>
          </a:p>
        </p:txBody>
      </p:sp>
      <p:pic>
        <p:nvPicPr>
          <p:cNvPr id="7" name="Picture 1" descr="D:\клипарты\люди\86bb8ed5f4f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145524"/>
            <a:ext cx="1571636" cy="250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/>
          <a:lstStyle/>
          <a:p>
            <a:r>
              <a:rPr lang="ru-RU" dirty="0" smtClean="0">
                <a:solidFill>
                  <a:srgbClr val="FFFF66"/>
                </a:solidFill>
              </a:rPr>
              <a:t>Музыкальный алфавит</a:t>
            </a:r>
            <a:endParaRPr lang="ru-RU" dirty="0">
              <a:solidFill>
                <a:srgbClr val="FFFF66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14282" y="1071546"/>
            <a:ext cx="7143800" cy="5054617"/>
          </a:xfrm>
        </p:spPr>
        <p:txBody>
          <a:bodyPr>
            <a:noAutofit/>
          </a:bodyPr>
          <a:lstStyle/>
          <a:p>
            <a:r>
              <a:rPr lang="ru-RU" sz="3200" dirty="0" smtClean="0"/>
              <a:t>Музыкальный инструмент, который принято называть «королевой оркестра»?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Скрипка</a:t>
            </a:r>
            <a:endParaRPr lang="ru-RU" sz="3200" dirty="0" smtClean="0"/>
          </a:p>
          <a:p>
            <a:r>
              <a:rPr lang="ru-RU" sz="3200" dirty="0" smtClean="0"/>
              <a:t>Крупное произведение для симфонического оркестра?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Симфония</a:t>
            </a:r>
            <a:endParaRPr lang="ru-RU" sz="3200" dirty="0" smtClean="0"/>
          </a:p>
          <a:p>
            <a:r>
              <a:rPr lang="ru-RU" sz="3200" dirty="0" smtClean="0"/>
              <a:t> Натянутая нить во многих инструментах?</a:t>
            </a:r>
          </a:p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Струна</a:t>
            </a:r>
            <a:endParaRPr lang="ru-RU" sz="32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286512" y="3214686"/>
            <a:ext cx="2400288" cy="291147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sz="18500" b="1" dirty="0" smtClean="0">
                <a:solidFill>
                  <a:srgbClr val="0033CC"/>
                </a:solidFill>
              </a:rPr>
              <a:t>С</a:t>
            </a:r>
            <a:endParaRPr lang="ru-RU" sz="18500" b="1" dirty="0">
              <a:solidFill>
                <a:srgbClr val="0033CC"/>
              </a:solidFill>
            </a:endParaRPr>
          </a:p>
        </p:txBody>
      </p:sp>
      <p:pic>
        <p:nvPicPr>
          <p:cNvPr id="7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1643050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00200" y="609600"/>
            <a:ext cx="5186378" cy="103345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Ответы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214414" y="2507786"/>
            <a:ext cx="7472386" cy="4064486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7200" dirty="0" smtClean="0">
                <a:solidFill>
                  <a:srgbClr val="002060"/>
                </a:solidFill>
              </a:rPr>
              <a:t>  </a:t>
            </a:r>
            <a:r>
              <a:rPr lang="ru-RU" sz="7200" b="1" dirty="0" smtClean="0">
                <a:solidFill>
                  <a:srgbClr val="002060"/>
                </a:solidFill>
              </a:rPr>
              <a:t>Скрипка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Симфония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Струна</a:t>
            </a:r>
            <a:endParaRPr lang="ru-RU" sz="7200" b="1" dirty="0">
              <a:solidFill>
                <a:srgbClr val="002060"/>
              </a:solidFill>
            </a:endParaRPr>
          </a:p>
        </p:txBody>
      </p:sp>
      <p:pic>
        <p:nvPicPr>
          <p:cNvPr id="7" name="Picture 1" descr="D:\клипарты\люди\86bb8ed5f4f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415386"/>
            <a:ext cx="1785950" cy="284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/>
          <a:lstStyle/>
          <a:p>
            <a:r>
              <a:rPr lang="ru-RU" dirty="0" smtClean="0">
                <a:solidFill>
                  <a:srgbClr val="00FF00"/>
                </a:solidFill>
              </a:rPr>
              <a:t>Музыкальный алфавит</a:t>
            </a:r>
            <a:endParaRPr lang="ru-RU" dirty="0">
              <a:solidFill>
                <a:srgbClr val="00FF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42844" y="928670"/>
            <a:ext cx="7643866" cy="5500726"/>
          </a:xfrm>
        </p:spPr>
        <p:txBody>
          <a:bodyPr>
            <a:noAutofit/>
          </a:bodyPr>
          <a:lstStyle/>
          <a:p>
            <a:r>
              <a:rPr lang="ru-RU" sz="3200" dirty="0" smtClean="0"/>
              <a:t>Ансамбль исполнителей из трех человек?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Трио</a:t>
            </a:r>
            <a:endParaRPr lang="ru-RU" sz="2800" dirty="0" smtClean="0"/>
          </a:p>
          <a:p>
            <a:r>
              <a:rPr lang="ru-RU" sz="3200" dirty="0" smtClean="0"/>
              <a:t>«Окраска» голоса или звука музыкального инструмента?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Тембр</a:t>
            </a:r>
            <a:endParaRPr lang="ru-RU" sz="2800" dirty="0" smtClean="0"/>
          </a:p>
          <a:p>
            <a:r>
              <a:rPr lang="ru-RU" sz="3200" dirty="0" smtClean="0"/>
              <a:t>Высокий мужской голос?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Тенор</a:t>
            </a:r>
            <a:endParaRPr lang="ru-RU" sz="2800" dirty="0" smtClean="0"/>
          </a:p>
          <a:p>
            <a:r>
              <a:rPr lang="ru-RU" sz="3200" dirty="0" smtClean="0"/>
              <a:t>Медный духовой инструмент, встречающийся в бою?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Труба</a:t>
            </a:r>
            <a:endParaRPr lang="ru-RU" sz="28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643702" y="3286124"/>
            <a:ext cx="2043098" cy="284003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  </a:t>
            </a:r>
            <a:r>
              <a:rPr lang="ru-RU" sz="20000" b="1" dirty="0" smtClean="0">
                <a:solidFill>
                  <a:srgbClr val="FFFF00"/>
                </a:solidFill>
              </a:rPr>
              <a:t>Т</a:t>
            </a:r>
            <a:endParaRPr lang="ru-RU" sz="20000" b="1" dirty="0">
              <a:solidFill>
                <a:srgbClr val="FFFF00"/>
              </a:solidFill>
            </a:endParaRPr>
          </a:p>
        </p:txBody>
      </p:sp>
      <p:pic>
        <p:nvPicPr>
          <p:cNvPr id="7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1714488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85918" y="609600"/>
            <a:ext cx="4786346" cy="96201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Ответы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600200" y="2143116"/>
            <a:ext cx="7086600" cy="428628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sz="4800" dirty="0" smtClean="0"/>
              <a:t>     </a:t>
            </a:r>
            <a:r>
              <a:rPr lang="ru-RU" sz="6000" b="1" dirty="0" smtClean="0">
                <a:solidFill>
                  <a:srgbClr val="002060"/>
                </a:solidFill>
              </a:rPr>
              <a:t>Трио</a:t>
            </a:r>
          </a:p>
          <a:p>
            <a:pPr>
              <a:buFont typeface="Wingdings" pitchFamily="2" charset="2"/>
              <a:buChar char="v"/>
            </a:pPr>
            <a:r>
              <a:rPr lang="ru-RU" sz="6000" b="1" dirty="0" smtClean="0">
                <a:solidFill>
                  <a:srgbClr val="002060"/>
                </a:solidFill>
              </a:rPr>
              <a:t>    Тембр</a:t>
            </a:r>
          </a:p>
          <a:p>
            <a:pPr>
              <a:buFont typeface="Wingdings" pitchFamily="2" charset="2"/>
              <a:buChar char="v"/>
            </a:pPr>
            <a:r>
              <a:rPr lang="ru-RU" sz="6000" b="1" dirty="0" smtClean="0">
                <a:solidFill>
                  <a:srgbClr val="002060"/>
                </a:solidFill>
              </a:rPr>
              <a:t>    Тенор</a:t>
            </a:r>
          </a:p>
          <a:p>
            <a:pPr>
              <a:buFont typeface="Wingdings" pitchFamily="2" charset="2"/>
              <a:buChar char="v"/>
            </a:pPr>
            <a:r>
              <a:rPr lang="ru-RU" sz="6000" b="1" dirty="0" smtClean="0">
                <a:solidFill>
                  <a:srgbClr val="002060"/>
                </a:solidFill>
              </a:rPr>
              <a:t>    Труба</a:t>
            </a:r>
            <a:endParaRPr lang="ru-RU" sz="6000" b="1" dirty="0">
              <a:solidFill>
                <a:srgbClr val="002060"/>
              </a:solidFill>
            </a:endParaRPr>
          </a:p>
        </p:txBody>
      </p:sp>
      <p:pic>
        <p:nvPicPr>
          <p:cNvPr id="7" name="Picture 1" descr="D:\клипарты\люди\86bb8ed5f4f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571480"/>
            <a:ext cx="1990376" cy="3169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Музыкальный алфавит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142984"/>
            <a:ext cx="7286676" cy="4983179"/>
          </a:xfrm>
        </p:spPr>
        <p:txBody>
          <a:bodyPr>
            <a:normAutofit/>
          </a:bodyPr>
          <a:lstStyle/>
          <a:p>
            <a:r>
              <a:rPr lang="ru-RU" sz="3300" dirty="0" smtClean="0"/>
              <a:t>Как называется песенный парад?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Хит</a:t>
            </a:r>
            <a:endParaRPr lang="ru-RU" sz="3300" dirty="0" smtClean="0"/>
          </a:p>
          <a:p>
            <a:r>
              <a:rPr lang="ru-RU" sz="3300" dirty="0" smtClean="0"/>
              <a:t>Как называется коллектив певцов, руководимый дирижером?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Хор</a:t>
            </a:r>
            <a:endParaRPr lang="ru-RU" sz="3300" dirty="0" smtClean="0"/>
          </a:p>
          <a:p>
            <a:r>
              <a:rPr lang="ru-RU" sz="3300" dirty="0" smtClean="0"/>
              <a:t>Как называется опера </a:t>
            </a:r>
          </a:p>
          <a:p>
            <a:pPr>
              <a:buNone/>
            </a:pPr>
            <a:r>
              <a:rPr lang="ru-RU" sz="3300" dirty="0" smtClean="0"/>
              <a:t>    М. Мусоргского?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«</a:t>
            </a:r>
            <a:r>
              <a:rPr lang="ru-RU" sz="3600" b="1" dirty="0" err="1" smtClean="0">
                <a:solidFill>
                  <a:srgbClr val="002060"/>
                </a:solidFill>
              </a:rPr>
              <a:t>Хованщина</a:t>
            </a:r>
            <a:r>
              <a:rPr lang="ru-RU" sz="3600" b="1" dirty="0" smtClean="0">
                <a:solidFill>
                  <a:srgbClr val="002060"/>
                </a:solidFill>
              </a:rPr>
              <a:t>»</a:t>
            </a:r>
            <a:endParaRPr lang="ru-RU" sz="3300" dirty="0" smtClean="0"/>
          </a:p>
          <a:p>
            <a:pPr>
              <a:buNone/>
            </a:pPr>
            <a:endParaRPr lang="ru-RU" sz="33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72198" y="3214686"/>
            <a:ext cx="3071802" cy="291147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500" b="1" dirty="0" smtClean="0"/>
              <a:t> </a:t>
            </a:r>
            <a:r>
              <a:rPr lang="ru-RU" sz="18500" b="1" dirty="0" smtClean="0">
                <a:solidFill>
                  <a:srgbClr val="FF0066"/>
                </a:solidFill>
              </a:rPr>
              <a:t>Х</a:t>
            </a:r>
            <a:endParaRPr lang="ru-RU" sz="18500" b="1" dirty="0">
              <a:solidFill>
                <a:srgbClr val="FF0066"/>
              </a:solidFill>
            </a:endParaRPr>
          </a:p>
        </p:txBody>
      </p:sp>
      <p:pic>
        <p:nvPicPr>
          <p:cNvPr id="5" name="Прямоугольник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1500174"/>
            <a:ext cx="23590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42976" y="609600"/>
            <a:ext cx="6929486" cy="96201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Ответы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14348" y="2507786"/>
            <a:ext cx="7972452" cy="356442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sz="7200" dirty="0" smtClean="0">
                <a:solidFill>
                  <a:srgbClr val="002060"/>
                </a:solidFill>
              </a:rPr>
              <a:t>     </a:t>
            </a:r>
            <a:r>
              <a:rPr lang="ru-RU" sz="7200" b="1" dirty="0" smtClean="0">
                <a:solidFill>
                  <a:srgbClr val="002060"/>
                </a:solidFill>
              </a:rPr>
              <a:t>Хит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   Хор</a:t>
            </a:r>
          </a:p>
          <a:p>
            <a:pPr>
              <a:buFont typeface="Wingdings" pitchFamily="2" charset="2"/>
              <a:buChar char="v"/>
            </a:pPr>
            <a:r>
              <a:rPr lang="ru-RU" sz="7200" b="1" dirty="0" smtClean="0">
                <a:solidFill>
                  <a:srgbClr val="002060"/>
                </a:solidFill>
              </a:rPr>
              <a:t>   «</a:t>
            </a:r>
            <a:r>
              <a:rPr lang="ru-RU" sz="7200" b="1" dirty="0" err="1" smtClean="0">
                <a:solidFill>
                  <a:srgbClr val="002060"/>
                </a:solidFill>
              </a:rPr>
              <a:t>Хованщина</a:t>
            </a:r>
            <a:r>
              <a:rPr lang="ru-RU" sz="7200" b="1" dirty="0" smtClean="0">
                <a:solidFill>
                  <a:srgbClr val="002060"/>
                </a:solidFill>
              </a:rPr>
              <a:t>»</a:t>
            </a:r>
            <a:endParaRPr lang="ru-RU" sz="7200" b="1" dirty="0">
              <a:solidFill>
                <a:srgbClr val="002060"/>
              </a:solidFill>
            </a:endParaRPr>
          </a:p>
        </p:txBody>
      </p:sp>
      <p:pic>
        <p:nvPicPr>
          <p:cNvPr id="7" name="Picture 1" descr="D:\клипарты\люди\86bb8ed5f4f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571480"/>
            <a:ext cx="1990376" cy="3169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Для теб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 rot="21283950">
            <a:off x="1044674" y="555771"/>
            <a:ext cx="7086600" cy="281081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FFFF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Спасибо за  </a:t>
            </a:r>
            <a:br>
              <a:rPr kumimoji="0" lang="ru-RU" sz="54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FFFF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400" b="1" i="0" u="none" strike="noStrike" kern="1200" cap="none" spc="0" normalizeH="0" baseline="0" noProof="0" dirty="0">
                <a:ln w="6350">
                  <a:noFill/>
                </a:ln>
                <a:solidFill>
                  <a:srgbClr val="FFFF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</a:t>
            </a:r>
            <a:r>
              <a:rPr lang="ru-RU" sz="5400" b="1" dirty="0" err="1" smtClean="0">
                <a:ln w="6350">
                  <a:noFill/>
                </a:ln>
                <a:solidFill>
                  <a:srgbClr val="FFFF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нимание</a:t>
            </a:r>
            <a:r>
              <a:rPr kumimoji="0" lang="ru-RU" sz="54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FFFF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!</a:t>
            </a:r>
            <a:endParaRPr kumimoji="0" lang="ru-RU" sz="5400" b="1" i="0" u="none" strike="noStrike" kern="1200" cap="none" spc="0" normalizeH="0" baseline="0" noProof="0" dirty="0">
              <a:ln w="6350">
                <a:noFill/>
              </a:ln>
              <a:solidFill>
                <a:schemeClr val="tx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Текст 4"/>
          <p:cNvSpPr txBox="1">
            <a:spLocks/>
          </p:cNvSpPr>
          <p:nvPr/>
        </p:nvSpPr>
        <p:spPr>
          <a:xfrm rot="817600">
            <a:off x="527010" y="5132044"/>
            <a:ext cx="8360267" cy="172917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 новых встреч!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190</TotalTime>
  <Words>596</Words>
  <Application>Microsoft Office PowerPoint</Application>
  <PresentationFormat>Экран (4:3)</PresentationFormat>
  <Paragraphs>197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Апекс</vt:lpstr>
      <vt:lpstr>Музыкальный  алфавит</vt:lpstr>
      <vt:lpstr>Музыкальный алфавит</vt:lpstr>
      <vt:lpstr>Ответы</vt:lpstr>
      <vt:lpstr>Музыкальный алфавит</vt:lpstr>
      <vt:lpstr>Ответы</vt:lpstr>
      <vt:lpstr>Музыкальный алфавит</vt:lpstr>
      <vt:lpstr>Ответы</vt:lpstr>
      <vt:lpstr>Музыкальный алфавит</vt:lpstr>
      <vt:lpstr>Ответы</vt:lpstr>
      <vt:lpstr>Музыкальный алфавит</vt:lpstr>
      <vt:lpstr>Ответы</vt:lpstr>
      <vt:lpstr>Музыкальный алфавит</vt:lpstr>
      <vt:lpstr>Ответы</vt:lpstr>
      <vt:lpstr>Музыкальный алфавит</vt:lpstr>
      <vt:lpstr>Ответы</vt:lpstr>
      <vt:lpstr>Музыкальный алфавит</vt:lpstr>
      <vt:lpstr>Ответы</vt:lpstr>
      <vt:lpstr>Музыкальный алфавит</vt:lpstr>
      <vt:lpstr>Ответы</vt:lpstr>
      <vt:lpstr>Музыкальный алфавит</vt:lpstr>
      <vt:lpstr>Ответы</vt:lpstr>
      <vt:lpstr>Музыкальный алфавит</vt:lpstr>
      <vt:lpstr>Ответы</vt:lpstr>
      <vt:lpstr>Музыкальный алфавит</vt:lpstr>
      <vt:lpstr>Ответы</vt:lpstr>
      <vt:lpstr>Музыкальный алфавит</vt:lpstr>
      <vt:lpstr>Ответы</vt:lpstr>
      <vt:lpstr>Музыкальный алфавит</vt:lpstr>
      <vt:lpstr>Ответы</vt:lpstr>
      <vt:lpstr>Музыкальный алфавит</vt:lpstr>
      <vt:lpstr>Ответы</vt:lpstr>
      <vt:lpstr>Слайд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Музыкальный  алфавит</dc:title>
  <dc:creator>Саша</dc:creator>
  <cp:lastModifiedBy>Саша</cp:lastModifiedBy>
  <cp:revision>22</cp:revision>
  <dcterms:created xsi:type="dcterms:W3CDTF">2005-07-05T08:45:20Z</dcterms:created>
  <dcterms:modified xsi:type="dcterms:W3CDTF">2015-10-03T14:21:47Z</dcterms:modified>
</cp:coreProperties>
</file>